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320" r:id="rId4"/>
    <p:sldId id="343" r:id="rId5"/>
    <p:sldId id="319" r:id="rId6"/>
    <p:sldId id="344" r:id="rId7"/>
    <p:sldId id="365" r:id="rId8"/>
    <p:sldId id="345" r:id="rId9"/>
    <p:sldId id="346" r:id="rId10"/>
    <p:sldId id="361" r:id="rId11"/>
    <p:sldId id="364" r:id="rId12"/>
    <p:sldId id="348" r:id="rId13"/>
    <p:sldId id="350" r:id="rId14"/>
    <p:sldId id="370" r:id="rId15"/>
    <p:sldId id="362" r:id="rId16"/>
    <p:sldId id="358" r:id="rId17"/>
    <p:sldId id="366" r:id="rId18"/>
    <p:sldId id="349" r:id="rId19"/>
    <p:sldId id="331" r:id="rId20"/>
    <p:sldId id="347" r:id="rId21"/>
    <p:sldId id="351" r:id="rId22"/>
    <p:sldId id="353" r:id="rId23"/>
    <p:sldId id="354" r:id="rId24"/>
    <p:sldId id="355" r:id="rId25"/>
    <p:sldId id="356" r:id="rId26"/>
    <p:sldId id="367" r:id="rId27"/>
    <p:sldId id="334" r:id="rId28"/>
    <p:sldId id="357" r:id="rId29"/>
    <p:sldId id="363" r:id="rId30"/>
    <p:sldId id="368" r:id="rId31"/>
    <p:sldId id="369" r:id="rId32"/>
    <p:sldId id="333" r:id="rId33"/>
    <p:sldId id="3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320"/>
            <p14:sldId id="343"/>
            <p14:sldId id="319"/>
            <p14:sldId id="344"/>
          </p14:sldIdLst>
        </p14:section>
        <p14:section name="MC control" id="{1D1FD77A-675E-D34F-939E-D8759E510B3C}">
          <p14:sldIdLst>
            <p14:sldId id="365"/>
            <p14:sldId id="345"/>
            <p14:sldId id="346"/>
            <p14:sldId id="361"/>
            <p14:sldId id="364"/>
            <p14:sldId id="348"/>
            <p14:sldId id="350"/>
            <p14:sldId id="370"/>
            <p14:sldId id="362"/>
            <p14:sldId id="358"/>
          </p14:sldIdLst>
        </p14:section>
        <p14:section name="TD estimation" id="{65779BAB-3488-D241-9941-73D795907585}">
          <p14:sldIdLst>
            <p14:sldId id="366"/>
            <p14:sldId id="349"/>
            <p14:sldId id="331"/>
            <p14:sldId id="347"/>
            <p14:sldId id="351"/>
            <p14:sldId id="353"/>
            <p14:sldId id="354"/>
            <p14:sldId id="355"/>
            <p14:sldId id="356"/>
          </p14:sldIdLst>
        </p14:section>
        <p14:section name="TD control" id="{1B16D0B5-25D6-2846-9D18-88D571DE9C17}">
          <p14:sldIdLst>
            <p14:sldId id="367"/>
            <p14:sldId id="334"/>
            <p14:sldId id="357"/>
            <p14:sldId id="363"/>
            <p14:sldId id="368"/>
            <p14:sldId id="369"/>
          </p14:sldIdLst>
        </p14:section>
        <p14:section name="Summary" id="{06CB876E-6AE5-F449-A2E6-B7D86712D7E2}">
          <p14:sldIdLst>
            <p14:sldId id="333"/>
            <p14:sldId id="371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49"/>
    <p:restoredTop sz="94614"/>
  </p:normalViewPr>
  <p:slideViewPr>
    <p:cSldViewPr snapToGrid="0">
      <p:cViewPr varScale="1">
        <p:scale>
          <a:sx n="112" d="100"/>
          <a:sy n="112" d="100"/>
        </p:scale>
        <p:origin x="1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1/11/25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1834381"/>
            <a:ext cx="10120754" cy="2387600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03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Temporal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Difference</a:t>
            </a:r>
            <a:br>
              <a:rPr lang="en-US" altLang="zh-CN" sz="6600" b="1" dirty="0"/>
            </a:br>
            <a:r>
              <a:rPr lang="en-US" altLang="zh-CN" sz="6600" b="1" dirty="0"/>
              <a:t>Method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5F97-D3F4-595B-E4F0-ACAA75B2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789817-C79E-5209-AADB-29A7AA88D1F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algorithm…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ACCC4-020E-7853-510B-7CCB5E070F2C}"/>
              </a:ext>
            </a:extLst>
          </p:cNvPr>
          <p:cNvSpPr txBox="1"/>
          <p:nvPr/>
        </p:nvSpPr>
        <p:spPr>
          <a:xfrm>
            <a:off x="3727436" y="1492871"/>
            <a:ext cx="509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need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few</a:t>
            </a:r>
            <a:r>
              <a:rPr lang="zh-CN" altLang="en-US" sz="2400" dirty="0"/>
              <a:t> </a:t>
            </a:r>
            <a:r>
              <a:rPr lang="en-US" altLang="zh-CN" sz="2400" dirty="0"/>
              <a:t>modifications…</a:t>
            </a:r>
            <a:endParaRPr lang="en-CN" sz="2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551BB7-0F17-3E67-C589-BCCE75C25036}"/>
              </a:ext>
            </a:extLst>
          </p:cNvPr>
          <p:cNvGrpSpPr/>
          <p:nvPr/>
        </p:nvGrpSpPr>
        <p:grpSpPr>
          <a:xfrm>
            <a:off x="731147" y="2376387"/>
            <a:ext cx="5162032" cy="3619893"/>
            <a:chOff x="461955" y="2376387"/>
            <a:chExt cx="5162032" cy="36198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A9D8C6-B5D0-E6FE-0C22-41FFE9F9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04588" y="3496740"/>
              <a:ext cx="2054281" cy="22297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81890D-D61B-3110-0629-5B28E91AC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3111" y="3496740"/>
              <a:ext cx="2065970" cy="2229736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5E1FDC8-535A-C99B-D200-CB65DB600910}"/>
                </a:ext>
              </a:extLst>
            </p:cNvPr>
            <p:cNvSpPr/>
            <p:nvPr/>
          </p:nvSpPr>
          <p:spPr>
            <a:xfrm>
              <a:off x="2765346" y="4471007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0E0A57-073A-D99D-2C3A-69697E0B7843}"/>
                </a:ext>
              </a:extLst>
            </p:cNvPr>
            <p:cNvSpPr/>
            <p:nvPr/>
          </p:nvSpPr>
          <p:spPr>
            <a:xfrm>
              <a:off x="461955" y="2376387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541B84-2A52-8AD2-B80B-2984140CC8AB}"/>
                </a:ext>
              </a:extLst>
            </p:cNvPr>
            <p:cNvSpPr txBox="1"/>
            <p:nvPr/>
          </p:nvSpPr>
          <p:spPr>
            <a:xfrm>
              <a:off x="1844053" y="2516610"/>
              <a:ext cx="2438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Increased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the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reward</a:t>
              </a:r>
              <a:endParaRPr lang="en-CN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4DB9B4-718E-6D4A-0352-75B166AF030B}"/>
              </a:ext>
            </a:extLst>
          </p:cNvPr>
          <p:cNvGrpSpPr/>
          <p:nvPr/>
        </p:nvGrpSpPr>
        <p:grpSpPr>
          <a:xfrm>
            <a:off x="6576446" y="2386646"/>
            <a:ext cx="5162032" cy="3619893"/>
            <a:chOff x="6576446" y="2386646"/>
            <a:chExt cx="5162032" cy="36198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1D22A7-FF27-B578-FAFB-913D2317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2920" y="3559143"/>
              <a:ext cx="2017656" cy="217759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B33F79-78FD-CA8F-253B-D108AC42EC0B}"/>
                </a:ext>
              </a:extLst>
            </p:cNvPr>
            <p:cNvSpPr txBox="1"/>
            <p:nvPr/>
          </p:nvSpPr>
          <p:spPr>
            <a:xfrm>
              <a:off x="7969522" y="2526869"/>
              <a:ext cx="2397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Simplified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the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layout</a:t>
              </a:r>
              <a:endParaRPr lang="en-CN" b="1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A5F3F6-4003-B623-61D9-805F051F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04" y="3559143"/>
              <a:ext cx="2017656" cy="2183610"/>
            </a:xfrm>
            <a:prstGeom prst="rect">
              <a:avLst/>
            </a:prstGeom>
          </p:spPr>
        </p:pic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168AF4-C014-B438-6836-DFC98C4B9057}"/>
                </a:ext>
              </a:extLst>
            </p:cNvPr>
            <p:cNvSpPr/>
            <p:nvPr/>
          </p:nvSpPr>
          <p:spPr>
            <a:xfrm>
              <a:off x="8910437" y="4481266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E875256-4C8F-1AA5-75C5-3FDBD47604C5}"/>
                </a:ext>
              </a:extLst>
            </p:cNvPr>
            <p:cNvSpPr/>
            <p:nvPr/>
          </p:nvSpPr>
          <p:spPr>
            <a:xfrm>
              <a:off x="6576446" y="2386646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EAC80FA-B8F5-0275-0768-DD3209D8E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132" y="3559143"/>
              <a:ext cx="2023232" cy="2183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7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5765A7-A550-95D4-9B00-7F95414963B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exploration..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32B9D-0EF2-475B-6045-E8010C0C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49" y="1897685"/>
            <a:ext cx="9457701" cy="364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601E3D-C59B-8F60-1317-F2A633E01B9A}"/>
              </a:ext>
            </a:extLst>
          </p:cNvPr>
          <p:cNvSpPr txBox="1"/>
          <p:nvPr/>
        </p:nvSpPr>
        <p:spPr>
          <a:xfrm>
            <a:off x="5683170" y="3634451"/>
            <a:ext cx="444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Smoothed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averaging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window</a:t>
            </a:r>
            <a:r>
              <a:rPr lang="zh-CN" altLang="en-US"/>
              <a:t> </a:t>
            </a:r>
            <a:r>
              <a:rPr lang="en-US" altLang="zh-CN"/>
              <a:t>size=100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665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9845C-0057-87D4-240F-2872C83C6BC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81941-914C-7411-647F-6B983FDF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426"/>
            <a:ext cx="7772400" cy="49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950F98-6935-48BE-F1E5-58411E088A5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5DCB7-A92F-31D1-3D62-74940EA2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7149" y="1949192"/>
            <a:ext cx="9457701" cy="35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682C-5E73-8357-7750-66EDB5D6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327DCC-057F-A242-E991-D0C6F7BC975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room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improvement?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Screen Recording 2025-01-07 at 14.29.23">
            <a:hlinkClick r:id="" action="ppaction://media"/>
            <a:extLst>
              <a:ext uri="{FF2B5EF4-FFF2-40B4-BE49-F238E27FC236}">
                <a16:creationId xmlns:a16="http://schemas.microsoft.com/office/drawing/2014/main" id="{6045EEDC-352B-A837-1E80-15EFBB8F91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10152"/>
            <a:ext cx="10515600" cy="3603625"/>
          </a:xfrm>
        </p:spPr>
      </p:pic>
    </p:spTree>
    <p:extLst>
      <p:ext uri="{BB962C8B-B14F-4D97-AF65-F5344CB8AC3E}">
        <p14:creationId xmlns:p14="http://schemas.microsoft.com/office/powerpoint/2010/main" val="38715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C6040-BC37-4680-8F3A-8CE9889D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3EFF6C1-9A3E-5BC1-8ADC-B48C1335548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decay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63772-E9E1-59A8-C8EE-911EBAE9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59" y="5495829"/>
            <a:ext cx="3023255" cy="14218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2935EA-DC94-10E1-56CD-BA5026F5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7149" y="2109614"/>
            <a:ext cx="9457701" cy="32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75D4C-0D5D-A224-03C7-B243C2D33C0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“exploration”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mentioned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before?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9FE4-B46B-B923-69F2-49F5AE0B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686" y="1801351"/>
            <a:ext cx="5760207" cy="366766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A61292-811D-116B-8683-134CFD6CCBC1}"/>
              </a:ext>
            </a:extLst>
          </p:cNvPr>
          <p:cNvSpPr/>
          <p:nvPr/>
        </p:nvSpPr>
        <p:spPr>
          <a:xfrm>
            <a:off x="6421866" y="3139124"/>
            <a:ext cx="4807670" cy="41477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CCD826-A6A8-7397-79E8-7080C481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7" y="1801351"/>
            <a:ext cx="5792913" cy="269933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39F91C-CF79-47A6-ABE8-E9A6AC3DD2EB}"/>
              </a:ext>
            </a:extLst>
          </p:cNvPr>
          <p:cNvSpPr/>
          <p:nvPr/>
        </p:nvSpPr>
        <p:spPr>
          <a:xfrm>
            <a:off x="661659" y="2978870"/>
            <a:ext cx="1629054" cy="2262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095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2261-600D-1216-2ABC-3524ABB4A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8A8-4DB9-9E9F-3C09-4767ABAC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5006A-E0D2-1305-FE83-17221B84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C3229-EF0D-4104-A5F9-9C52E818CEF0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52D1DF-961A-838C-A3B6-735CA7B10E0F}"/>
              </a:ext>
            </a:extLst>
          </p:cNvPr>
          <p:cNvSpPr/>
          <p:nvPr/>
        </p:nvSpPr>
        <p:spPr>
          <a:xfrm>
            <a:off x="1595178" y="3082565"/>
            <a:ext cx="4192880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636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CF5FD7-6E61-2E46-34E2-71BF37A68AA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Accelerate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06564-1D0A-B06E-DB30-B0E44E1EAF04}"/>
              </a:ext>
            </a:extLst>
          </p:cNvPr>
          <p:cNvSpPr txBox="1"/>
          <p:nvPr/>
        </p:nvSpPr>
        <p:spPr>
          <a:xfrm>
            <a:off x="2125867" y="1939343"/>
            <a:ext cx="295401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Policy</a:t>
            </a:r>
            <a:r>
              <a:rPr lang="zh-CN" altLang="en-US" sz="2600" dirty="0"/>
              <a:t> </a:t>
            </a:r>
            <a:r>
              <a:rPr lang="en-US" altLang="zh-CN" sz="2600" dirty="0"/>
              <a:t>evaluation</a:t>
            </a:r>
          </a:p>
          <a:p>
            <a:br>
              <a:rPr lang="en-US" sz="2600" dirty="0"/>
            </a:br>
            <a:endParaRPr lang="en-US" sz="2600" dirty="0"/>
          </a:p>
          <a:p>
            <a:r>
              <a:rPr lang="en-US" altLang="zh-CN" sz="2600" dirty="0"/>
              <a:t>Policy</a:t>
            </a:r>
            <a:r>
              <a:rPr lang="zh-CN" altLang="en-US" sz="2600" dirty="0"/>
              <a:t> </a:t>
            </a:r>
            <a:r>
              <a:rPr lang="en-US" altLang="zh-CN" sz="2600" dirty="0"/>
              <a:t>improvement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altLang="zh-CN" sz="2600" dirty="0"/>
              <a:t>Value</a:t>
            </a:r>
            <a:r>
              <a:rPr lang="zh-CN" altLang="en-US" sz="2600" dirty="0"/>
              <a:t> </a:t>
            </a:r>
            <a:r>
              <a:rPr lang="en-US" altLang="zh-CN" sz="2600" dirty="0"/>
              <a:t>iteration</a:t>
            </a:r>
            <a:r>
              <a:rPr lang="zh-CN" altLang="en-US" sz="2600" dirty="0"/>
              <a:t> </a:t>
            </a:r>
            <a:endParaRPr lang="en-CN" sz="2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BBF591-01FB-3592-993B-F6FABE26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897" y="1513707"/>
            <a:ext cx="3497344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17C560-C45C-4498-1A6A-AC2CF2C71877}"/>
              </a:ext>
            </a:extLst>
          </p:cNvPr>
          <p:cNvGrpSpPr/>
          <p:nvPr/>
        </p:nvGrpSpPr>
        <p:grpSpPr>
          <a:xfrm>
            <a:off x="6835761" y="1528552"/>
            <a:ext cx="3497344" cy="4572460"/>
            <a:chOff x="7008425" y="1513707"/>
            <a:chExt cx="3497344" cy="45724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47EA89-5974-1894-7B91-6B7727FD366F}"/>
                </a:ext>
              </a:extLst>
            </p:cNvPr>
            <p:cNvSpPr txBox="1"/>
            <p:nvPr/>
          </p:nvSpPr>
          <p:spPr>
            <a:xfrm>
              <a:off x="7702770" y="1939343"/>
              <a:ext cx="2108654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00" dirty="0"/>
                <a:t>MC</a:t>
              </a:r>
              <a:r>
                <a:rPr lang="zh-CN" altLang="en-US" sz="2600" dirty="0"/>
                <a:t> </a:t>
              </a:r>
              <a:r>
                <a:rPr lang="en-US" altLang="zh-CN" sz="2600" dirty="0"/>
                <a:t>prediction</a:t>
              </a:r>
            </a:p>
            <a:p>
              <a:br>
                <a:rPr lang="en-US" sz="2600" dirty="0"/>
              </a:br>
              <a:endParaRPr lang="en-US" sz="2600" dirty="0"/>
            </a:p>
            <a:p>
              <a:r>
                <a:rPr lang="en-US" altLang="zh-CN" sz="2600" dirty="0"/>
                <a:t>MC</a:t>
              </a:r>
              <a:r>
                <a:rPr lang="zh-CN" altLang="en-US" sz="2600" dirty="0"/>
                <a:t> </a:t>
              </a:r>
              <a:r>
                <a:rPr lang="en-US" altLang="zh-CN" sz="2600" dirty="0"/>
                <a:t>control</a:t>
              </a:r>
              <a:r>
                <a:rPr lang="zh-CN" altLang="en-US" sz="2600" dirty="0"/>
                <a:t> </a:t>
              </a:r>
              <a:endParaRPr lang="en-US" altLang="zh-CN" sz="2600" dirty="0"/>
            </a:p>
            <a:p>
              <a:endParaRPr lang="en-US" sz="2600" dirty="0"/>
            </a:p>
            <a:p>
              <a:endParaRPr lang="en-US" sz="2600" dirty="0"/>
            </a:p>
            <a:p>
              <a:r>
                <a:rPr lang="en-US" altLang="zh-CN" sz="2600" dirty="0"/>
                <a:t>??</a:t>
              </a:r>
              <a:endParaRPr lang="en-CN" sz="2600" dirty="0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D353F8-E702-FD08-4C94-E7E58DC2F708}"/>
                </a:ext>
              </a:extLst>
            </p:cNvPr>
            <p:cNvSpPr txBox="1">
              <a:spLocks/>
            </p:cNvSpPr>
            <p:nvPr/>
          </p:nvSpPr>
          <p:spPr>
            <a:xfrm>
              <a:off x="7008425" y="1513707"/>
              <a:ext cx="3497344" cy="457246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en-US" altLang="zh-CN" sz="2000"/>
            </a:p>
            <a:p>
              <a:endParaRPr lang="en-US" altLang="zh-CN" sz="2400"/>
            </a:p>
            <a:p>
              <a:endParaRPr lang="en-US" altLang="zh-CN" sz="2400"/>
            </a:p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6651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3439-D5B0-1EB8-8298-589331AD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C5A259-270E-378B-21B6-0C36E76DF2E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C3BEAF-5BD2-A2D9-4B33-0F0D4C59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908905"/>
            <a:ext cx="5205506" cy="30401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3DC52BB-0CAA-A7BC-F03C-582B1AACAE71}"/>
              </a:ext>
            </a:extLst>
          </p:cNvPr>
          <p:cNvSpPr txBox="1"/>
          <p:nvPr/>
        </p:nvSpPr>
        <p:spPr>
          <a:xfrm>
            <a:off x="2441448" y="5358384"/>
            <a:ext cx="20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endParaRPr sz="24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3C2901-38DD-E5D9-00C8-1CC408E837B0}"/>
              </a:ext>
            </a:extLst>
          </p:cNvPr>
          <p:cNvGrpSpPr/>
          <p:nvPr/>
        </p:nvGrpSpPr>
        <p:grpSpPr>
          <a:xfrm>
            <a:off x="7269480" y="2066544"/>
            <a:ext cx="4499666" cy="3753504"/>
            <a:chOff x="7269480" y="2066544"/>
            <a:chExt cx="4499666" cy="375350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683E876-C816-57B7-D3D7-32138D21C97C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2066544"/>
              <a:ext cx="3282696" cy="12374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4F678D-2833-14F0-F67B-4746795AA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419" y="3303961"/>
              <a:ext cx="3185757" cy="14692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A09CEE-A855-2E69-24FC-2D977698CDBF}"/>
                </a:ext>
              </a:extLst>
            </p:cNvPr>
            <p:cNvSpPr/>
            <p:nvPr/>
          </p:nvSpPr>
          <p:spPr>
            <a:xfrm>
              <a:off x="10533647" y="328249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06CD4-2456-0956-8C5D-EC9DF0D8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3533" y="3168649"/>
              <a:ext cx="845613" cy="41037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0CDCF6-B0E2-C673-3E95-29E171ABD271}"/>
                </a:ext>
              </a:extLst>
            </p:cNvPr>
            <p:cNvCxnSpPr/>
            <p:nvPr/>
          </p:nvCxnSpPr>
          <p:spPr>
            <a:xfrm flipV="1">
              <a:off x="7366419" y="3035808"/>
              <a:ext cx="122517" cy="292406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40BFC-37C8-27C9-7A8E-C6C64D3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7488936" y="3023682"/>
              <a:ext cx="775866" cy="13471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A319B1-15EF-EF95-CF49-94CE1CD93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02" y="3931920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3983A4-5F8E-EE8C-1818-3E19758D6E07}"/>
                </a:ext>
              </a:extLst>
            </p:cNvPr>
            <p:cNvCxnSpPr>
              <a:cxnSpLocks/>
            </p:cNvCxnSpPr>
            <p:nvPr/>
          </p:nvCxnSpPr>
          <p:spPr>
            <a:xfrm>
              <a:off x="8387319" y="3931920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DDB4C12-B9CC-339E-6D09-C475013FE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7072" y="3844987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5F39A4-ADC5-BF47-A9A0-3957EB0490D1}"/>
                </a:ext>
              </a:extLst>
            </p:cNvPr>
            <p:cNvCxnSpPr>
              <a:cxnSpLocks/>
            </p:cNvCxnSpPr>
            <p:nvPr/>
          </p:nvCxnSpPr>
          <p:spPr>
            <a:xfrm>
              <a:off x="8664867" y="3831238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0EA9A30-523B-287A-622A-AECB5881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874" y="3697354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EBA7B6-CF53-C7D3-14EE-6288B1E852C2}"/>
                </a:ext>
              </a:extLst>
            </p:cNvPr>
            <p:cNvCxnSpPr>
              <a:cxnSpLocks/>
            </p:cNvCxnSpPr>
            <p:nvPr/>
          </p:nvCxnSpPr>
          <p:spPr>
            <a:xfrm>
              <a:off x="8924391" y="3697354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987787-8D9E-C220-E39A-9730C9066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144" y="3610421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2030E8B-8C31-06F9-5A92-F81A46AA6E6A}"/>
                </a:ext>
              </a:extLst>
            </p:cNvPr>
            <p:cNvCxnSpPr>
              <a:cxnSpLocks/>
            </p:cNvCxnSpPr>
            <p:nvPr/>
          </p:nvCxnSpPr>
          <p:spPr>
            <a:xfrm>
              <a:off x="9201939" y="3596672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EDE51E-FEDB-1194-E641-5DB448D3B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8446" y="3435076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7E3113B-6630-0313-7221-26591D5727D6}"/>
                </a:ext>
              </a:extLst>
            </p:cNvPr>
            <p:cNvCxnSpPr>
              <a:cxnSpLocks/>
            </p:cNvCxnSpPr>
            <p:nvPr/>
          </p:nvCxnSpPr>
          <p:spPr>
            <a:xfrm>
              <a:off x="9460963" y="3435076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FB7BF89-D473-F191-2EDC-A6CE9B2C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16" y="3348143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CB97C55-C8D8-EF9E-2346-0CFA9802DE2E}"/>
                </a:ext>
              </a:extLst>
            </p:cNvPr>
            <p:cNvCxnSpPr>
              <a:cxnSpLocks/>
            </p:cNvCxnSpPr>
            <p:nvPr/>
          </p:nvCxnSpPr>
          <p:spPr>
            <a:xfrm>
              <a:off x="9738511" y="3334394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019DB0-0395-4A1C-F3D5-A51BAF6A9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6331" y="3254614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849201C-A3C0-EF89-8B82-226BD3CE5B70}"/>
                </a:ext>
              </a:extLst>
            </p:cNvPr>
            <p:cNvCxnSpPr>
              <a:cxnSpLocks/>
            </p:cNvCxnSpPr>
            <p:nvPr/>
          </p:nvCxnSpPr>
          <p:spPr>
            <a:xfrm>
              <a:off x="9964126" y="3240865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B873FE-158A-E9C8-5661-149D43FE0374}"/>
                </a:ext>
              </a:extLst>
            </p:cNvPr>
            <p:cNvSpPr txBox="1"/>
            <p:nvPr/>
          </p:nvSpPr>
          <p:spPr>
            <a:xfrm>
              <a:off x="7837562" y="5358383"/>
              <a:ext cx="2017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Value</a:t>
              </a:r>
              <a:r>
                <a:rPr lang="zh-CN" altLang="en-US" sz="2400"/>
                <a:t> </a:t>
              </a:r>
              <a:r>
                <a:rPr lang="en-US" altLang="zh-CN" sz="2400"/>
                <a:t>Iteration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686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91419A-61C9-80FC-7EFD-3A5557AE93B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Accelerate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E4D22D-9E6D-53B5-79B1-3B2CBEAC6338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8FAB81-A5E3-B4DD-1D9D-54015C18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01FC4A-25EE-DC4A-1D46-5D1B43314FC2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93D21-5B4E-AEFC-3A04-08DB9C0116EC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543142-E32F-5DB9-3229-440CA8866488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63D8E9-DF74-0224-7397-DF4DE8A73769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D3DC9B1-3C7E-7B10-BA9A-61AC34CC6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5D63E3-2B24-D47E-D4D0-CA1AC2538B46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2682A4-D7B7-9B53-4B8B-A3B03D069EEF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66CAD8-AE5A-D542-86A3-B24BEB49566A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A403A5-F8C6-502F-3146-C21DD34AD117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E904D-7A37-DBEC-FF14-5EB057792649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3F4E300-405F-12BD-3775-C5B324735E96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F3D1A8-5D14-A8D9-662B-FF25CD542901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7F35B2-CC9D-77E1-7C7B-83126E908EBC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C1140F-DAEF-126E-72F7-678C8BB1F7E5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1E3DB4-95F9-08ED-63B1-6503215EF2D1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85009A-1228-176B-06EB-658AE0B36540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C8858-05CE-658B-1A22-FF12ACE5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27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7117D1-C6A5-4402-5FC7-F05BFEBB75BF}"/>
              </a:ext>
            </a:extLst>
          </p:cNvPr>
          <p:cNvSpPr/>
          <p:nvPr/>
        </p:nvSpPr>
        <p:spPr>
          <a:xfrm>
            <a:off x="7786540" y="2300140"/>
            <a:ext cx="1702664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464A37-53B3-76E9-E7DA-AA46119A551B}"/>
              </a:ext>
            </a:extLst>
          </p:cNvPr>
          <p:cNvSpPr/>
          <p:nvPr/>
        </p:nvSpPr>
        <p:spPr>
          <a:xfrm>
            <a:off x="6303724" y="3102927"/>
            <a:ext cx="3679261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83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C30B3-0372-667B-14DC-C0CF47F6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70E401-0979-B236-3752-2AA9C23DCD03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0CBBB-69A1-1DD4-3E84-448E596D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56" y="1566522"/>
            <a:ext cx="8944672" cy="43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49B29-26FA-E059-FF20-FB1F1B09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78" y="2669421"/>
            <a:ext cx="1221669" cy="309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9BA-EE14-9D02-267A-5783E8550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255" y="3878977"/>
            <a:ext cx="1639120" cy="2613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89120D-AC97-3BCE-8A12-F3334E1C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37" y="3532986"/>
            <a:ext cx="4976208" cy="1078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88F42D-E006-3A6C-3D5C-FA2E96673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7" y="2342422"/>
            <a:ext cx="2907705" cy="963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1CE195-B883-1DFB-FE59-1AA930DF3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637" y="4826307"/>
            <a:ext cx="3783391" cy="9303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5B3343-5E15-E6A4-DC0F-D90B3F127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255" y="5219614"/>
            <a:ext cx="1188925" cy="19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A36C0D-0C27-C5BD-F71C-7F854FDA5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828" y="6117002"/>
            <a:ext cx="2883514" cy="360439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22C02B-C7CD-9C18-83D9-FECF00DDCF1F}"/>
              </a:ext>
            </a:extLst>
          </p:cNvPr>
          <p:cNvSpPr/>
          <p:nvPr/>
        </p:nvSpPr>
        <p:spPr>
          <a:xfrm>
            <a:off x="3757296" y="2674633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Online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13AA39A-3FF7-FE69-5D5D-5A1BA629EAB3}"/>
              </a:ext>
            </a:extLst>
          </p:cNvPr>
          <p:cNvSpPr/>
          <p:nvPr/>
        </p:nvSpPr>
        <p:spPr>
          <a:xfrm>
            <a:off x="3757295" y="2677927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Human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6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19D4-C584-BF9F-7ECE-79C8F1CD8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F72227-1264-D798-2D94-EEEAE35AF69A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804E5-A140-BE79-6FEE-1290E023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72" y="2319281"/>
            <a:ext cx="5633855" cy="5224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BF06BD-5B69-27CC-EE9A-6ACAC92797B4}"/>
              </a:ext>
            </a:extLst>
          </p:cNvPr>
          <p:cNvCxnSpPr/>
          <p:nvPr/>
        </p:nvCxnSpPr>
        <p:spPr>
          <a:xfrm>
            <a:off x="4080237" y="4208061"/>
            <a:ext cx="292230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D69A58-2528-CAF2-D295-0C8C3D2F39D0}"/>
              </a:ext>
            </a:extLst>
          </p:cNvPr>
          <p:cNvGrpSpPr/>
          <p:nvPr/>
        </p:nvGrpSpPr>
        <p:grpSpPr>
          <a:xfrm>
            <a:off x="3663393" y="4094939"/>
            <a:ext cx="1059927" cy="926471"/>
            <a:chOff x="3661329" y="4245768"/>
            <a:chExt cx="1059927" cy="9264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062320-8173-5769-400E-DE92951D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607"/>
            <a:stretch/>
          </p:blipFill>
          <p:spPr>
            <a:xfrm>
              <a:off x="3661329" y="4733317"/>
              <a:ext cx="1059927" cy="438922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DC9DCE-5DEC-274F-67C7-F44946F5DA73}"/>
                </a:ext>
              </a:extLst>
            </p:cNvPr>
            <p:cNvSpPr/>
            <p:nvPr/>
          </p:nvSpPr>
          <p:spPr>
            <a:xfrm>
              <a:off x="3965050" y="4245768"/>
              <a:ext cx="226243" cy="22624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337CD39-D1CB-4908-976D-17088237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41" r="3"/>
          <a:stretch/>
        </p:blipFill>
        <p:spPr>
          <a:xfrm>
            <a:off x="6098063" y="4573695"/>
            <a:ext cx="3107701" cy="4389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EC3D16A-1B85-C978-8F73-B4330ECBB356}"/>
              </a:ext>
            </a:extLst>
          </p:cNvPr>
          <p:cNvSpPr/>
          <p:nvPr/>
        </p:nvSpPr>
        <p:spPr>
          <a:xfrm>
            <a:off x="6961204" y="4094939"/>
            <a:ext cx="226243" cy="2262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3167FA-FB97-1FAE-039E-18DCC521E526}"/>
              </a:ext>
            </a:extLst>
          </p:cNvPr>
          <p:cNvSpPr/>
          <p:nvPr/>
        </p:nvSpPr>
        <p:spPr>
          <a:xfrm>
            <a:off x="4614530" y="2083981"/>
            <a:ext cx="552893" cy="9994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30E631-CFE5-C699-9396-EFA14C29F989}"/>
              </a:ext>
            </a:extLst>
          </p:cNvPr>
          <p:cNvGrpSpPr/>
          <p:nvPr/>
        </p:nvGrpSpPr>
        <p:grpSpPr>
          <a:xfrm>
            <a:off x="2843638" y="1480586"/>
            <a:ext cx="5976773" cy="461665"/>
            <a:chOff x="2843638" y="1480586"/>
            <a:chExt cx="5976773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2BAC96-AFA1-7BDA-4CD8-3CD1E34DF780}"/>
                </a:ext>
              </a:extLst>
            </p:cNvPr>
            <p:cNvSpPr txBox="1"/>
            <p:nvPr/>
          </p:nvSpPr>
          <p:spPr>
            <a:xfrm>
              <a:off x="2843638" y="1480586"/>
              <a:ext cx="5821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accurate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approximation,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as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=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1,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endParaRPr lang="en-CN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BA6ED7-500C-3EE9-E47A-657FF698BC9B}"/>
                    </a:ext>
                  </a:extLst>
                </p:cNvPr>
                <p:cNvSpPr txBox="1"/>
                <p:nvPr/>
              </p:nvSpPr>
              <p:spPr>
                <a:xfrm>
                  <a:off x="8547503" y="1538327"/>
                  <a:ext cx="272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BA6ED7-500C-3EE9-E47A-657FF698B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503" y="1538327"/>
                  <a:ext cx="272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1739" r="-26087"/>
                  </a:stretch>
                </a:blipFill>
              </p:spPr>
              <p:txBody>
                <a:bodyPr/>
                <a:lstStyle/>
                <a:p>
                  <a:r>
                    <a:rPr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971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-0.00185 L 0.06615 -0.0018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69294-D340-41AF-8A14-6E86DF9F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9744B2-741F-A9BF-2D0C-5F49F5E654E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D2072-56AE-F7F6-9083-1FC0F674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70" y="2804242"/>
            <a:ext cx="1183195" cy="3588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3FA97E-6F58-AF9E-7EBE-CE5B13A67087}"/>
              </a:ext>
            </a:extLst>
          </p:cNvPr>
          <p:cNvCxnSpPr/>
          <p:nvPr/>
        </p:nvCxnSpPr>
        <p:spPr>
          <a:xfrm>
            <a:off x="3935559" y="2699172"/>
            <a:ext cx="46191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4C46747-9934-2F70-BA1A-21F53309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77"/>
          <a:stretch/>
        </p:blipFill>
        <p:spPr>
          <a:xfrm>
            <a:off x="3063712" y="1805603"/>
            <a:ext cx="5438480" cy="8381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64DD61-BF3E-E6EC-2723-31AFB1EA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373" y="3739520"/>
            <a:ext cx="3611841" cy="749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1F2F83-9D5E-F379-FD18-C0460F30F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373" y="5198330"/>
            <a:ext cx="6336188" cy="3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07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9C98A0-38D7-539A-9DE6-452FE3F14730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E2A6A-5911-B38E-4898-5E0714CE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61" y="1567533"/>
            <a:ext cx="8447677" cy="37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6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9F9C1-4DFD-5F10-E35C-A292E3FBF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A67CFD-F91F-12B0-B12E-3F70FB6BDE6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7CD6D-B993-B472-0AAC-BB48FD71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51" y="1647465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BE87C-D1E2-BF8E-CEC2-2538F240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086" y="1639468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7893F-32CD-6E45-3816-2F037E3C064B}"/>
              </a:ext>
            </a:extLst>
          </p:cNvPr>
          <p:cNvSpPr txBox="1"/>
          <p:nvPr/>
        </p:nvSpPr>
        <p:spPr>
          <a:xfrm>
            <a:off x="4647966" y="1148579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FD88A-A09C-1081-D83C-844E16C02437}"/>
              </a:ext>
            </a:extLst>
          </p:cNvPr>
          <p:cNvSpPr txBox="1"/>
          <p:nvPr/>
        </p:nvSpPr>
        <p:spPr>
          <a:xfrm>
            <a:off x="7258706" y="1140582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D229A-4190-A1E6-C019-28CDEE21F3CE}"/>
              </a:ext>
            </a:extLst>
          </p:cNvPr>
          <p:cNvSpPr txBox="1"/>
          <p:nvPr/>
        </p:nvSpPr>
        <p:spPr>
          <a:xfrm>
            <a:off x="414761" y="251349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2C37C-BA06-246B-412D-A8DC130B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4438852" y="4131756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73D361-9F4A-4B32-474B-354627DEA5E9}"/>
              </a:ext>
            </a:extLst>
          </p:cNvPr>
          <p:cNvSpPr txBox="1"/>
          <p:nvPr/>
        </p:nvSpPr>
        <p:spPr>
          <a:xfrm>
            <a:off x="414761" y="4839871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9F08E8-D074-F42F-2D9B-E29EDCA69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086" y="4158802"/>
            <a:ext cx="2181791" cy="23547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68E87-3E5E-4321-AD19-9C0BD330B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441" y="1639469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A67CB-6B1E-151E-BE13-9AEE428DA5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007441" y="4131756"/>
            <a:ext cx="2185213" cy="2389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F1281-F21A-C714-7840-46D830AFB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321" y="1635773"/>
            <a:ext cx="2185214" cy="235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A94A91-BAF7-1BFF-E9A8-A369CDC206CD}"/>
              </a:ext>
            </a:extLst>
          </p:cNvPr>
          <p:cNvSpPr txBox="1"/>
          <p:nvPr/>
        </p:nvSpPr>
        <p:spPr>
          <a:xfrm>
            <a:off x="9803511" y="1148579"/>
            <a:ext cx="145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TD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DC79DD-338E-2952-B005-9F64BB6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7321" y="4171541"/>
            <a:ext cx="2181790" cy="23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A1EE-DBEE-A785-FB54-F28D6DB23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55EF-BBC5-3A21-C09A-F0DA6475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7207-8A14-6D69-8169-DED18B5F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AC463-C885-39CC-638C-3ED4F6739DA3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25BE1-5A51-26D2-94B5-A3D7B7545EF8}"/>
              </a:ext>
            </a:extLst>
          </p:cNvPr>
          <p:cNvSpPr/>
          <p:nvPr/>
        </p:nvSpPr>
        <p:spPr>
          <a:xfrm>
            <a:off x="1595178" y="4025246"/>
            <a:ext cx="4192880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052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895E-B2F1-2C9C-533A-6BAB4543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52E078-4BC7-D2CD-90B2-EEFA799A65F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44D3B5-8A97-D7AB-EFC5-294A7DDE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62" y="1669377"/>
            <a:ext cx="4051300" cy="444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72A97C-36FD-7943-157D-C3F356AE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39" y="2815830"/>
            <a:ext cx="7386948" cy="571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D56C91-8517-881A-E15F-319E613A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139" y="3690960"/>
            <a:ext cx="7009484" cy="6156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6CBE84-DFF8-4AFF-02D2-0877E84DD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138" y="4610744"/>
            <a:ext cx="9495945" cy="615697"/>
          </a:xfrm>
          <a:prstGeom prst="rect">
            <a:avLst/>
          </a:prstGeom>
        </p:spPr>
      </p:pic>
      <p:sp>
        <p:nvSpPr>
          <p:cNvPr id="36" name="Multiply 35">
            <a:extLst>
              <a:ext uri="{FF2B5EF4-FFF2-40B4-BE49-F238E27FC236}">
                <a16:creationId xmlns:a16="http://schemas.microsoft.com/office/drawing/2014/main" id="{74C4748E-AEE2-C234-7CE0-1B1C7E085882}"/>
              </a:ext>
            </a:extLst>
          </p:cNvPr>
          <p:cNvSpPr/>
          <p:nvPr/>
        </p:nvSpPr>
        <p:spPr>
          <a:xfrm>
            <a:off x="3063712" y="261564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189E4100-8C1D-661B-B249-6B12C1802D31}"/>
              </a:ext>
            </a:extLst>
          </p:cNvPr>
          <p:cNvSpPr/>
          <p:nvPr/>
        </p:nvSpPr>
        <p:spPr>
          <a:xfrm>
            <a:off x="4547779" y="261564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2C28CC86-06BF-E85A-E62E-9C025B115376}"/>
              </a:ext>
            </a:extLst>
          </p:cNvPr>
          <p:cNvSpPr/>
          <p:nvPr/>
        </p:nvSpPr>
        <p:spPr>
          <a:xfrm>
            <a:off x="3595311" y="3493303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675A75FB-232D-37BC-4191-0BD1A110B4E7}"/>
              </a:ext>
            </a:extLst>
          </p:cNvPr>
          <p:cNvSpPr/>
          <p:nvPr/>
        </p:nvSpPr>
        <p:spPr>
          <a:xfrm>
            <a:off x="3595311" y="445658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B8665E58-73B7-CEA2-BA73-C1E01AD17DFD}"/>
              </a:ext>
            </a:extLst>
          </p:cNvPr>
          <p:cNvSpPr/>
          <p:nvPr/>
        </p:nvSpPr>
        <p:spPr>
          <a:xfrm>
            <a:off x="6096000" y="4454178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1F90-1649-B40B-148D-A1F7251A765C}"/>
              </a:ext>
            </a:extLst>
          </p:cNvPr>
          <p:cNvSpPr txBox="1"/>
          <p:nvPr/>
        </p:nvSpPr>
        <p:spPr>
          <a:xfrm>
            <a:off x="119313" y="3669147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Q-learning</a:t>
            </a:r>
            <a:endParaRPr lang="en-CN" sz="24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07341-D1A3-EFAF-8362-DE92E9CC95F0}"/>
              </a:ext>
            </a:extLst>
          </p:cNvPr>
          <p:cNvSpPr txBox="1"/>
          <p:nvPr/>
        </p:nvSpPr>
        <p:spPr>
          <a:xfrm>
            <a:off x="449756" y="4585693"/>
            <a:ext cx="843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</a:rPr>
              <a:t>Sarsa</a:t>
            </a:r>
            <a:endParaRPr lang="en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294DE-0355-FF0A-55FC-F1E9AB82D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53" y="1618235"/>
            <a:ext cx="9816176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42B3D3-8EFA-0C01-47D3-0789473776CA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Sarsa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1CBD7-5056-2F29-15A4-E55BECB7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206" y="1097577"/>
            <a:ext cx="9495945" cy="615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D66041-FF1B-BBC5-623E-F833EF06A8E8}"/>
              </a:ext>
            </a:extLst>
          </p:cNvPr>
          <p:cNvSpPr txBox="1"/>
          <p:nvPr/>
        </p:nvSpPr>
        <p:spPr>
          <a:xfrm>
            <a:off x="9016534" y="613541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On-policy</a:t>
            </a:r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2C42-2935-1C34-D8D8-5ABD5718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C4D18F-6250-8328-E371-E60CE8AF87D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2F76A-3369-79E4-5EEF-6756B83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72" y="1704446"/>
            <a:ext cx="9837656" cy="4007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31CD8E-A278-FB65-C884-CF7EF58B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54" y="5837017"/>
            <a:ext cx="2266580" cy="348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8965CA-1268-40D3-7343-01B591E96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02" y="1160043"/>
            <a:ext cx="7009484" cy="615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79BC4-583E-90AD-2567-65DEA421D052}"/>
              </a:ext>
            </a:extLst>
          </p:cNvPr>
          <p:cNvSpPr txBox="1"/>
          <p:nvPr/>
        </p:nvSpPr>
        <p:spPr>
          <a:xfrm>
            <a:off x="9016534" y="6135414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Off-policy</a:t>
            </a:r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11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8E113D-F92C-C3BD-9D1F-4B5E9008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15" y="60122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99BF63-49CC-6977-21A5-8EBE4822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3"/>
          <a:stretch/>
        </p:blipFill>
        <p:spPr>
          <a:xfrm>
            <a:off x="4038649" y="2571850"/>
            <a:ext cx="8153351" cy="28198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F4CA7E-84AE-0FEB-29A8-9A23ED8D16F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controls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DAC10-4C5A-636A-A291-953A960F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389419"/>
            <a:ext cx="2612784" cy="28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5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33E9-58FB-5A5E-3136-F4A05253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6F03C1-ACC0-3810-BA45-895915BF249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powerful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83C71-3170-0A9B-0DE0-8D829CD8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4153" y="2311162"/>
            <a:ext cx="2606763" cy="2819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34D73-F7EB-D539-47FD-962398DE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" r="393"/>
          <a:stretch/>
        </p:blipFill>
        <p:spPr>
          <a:xfrm>
            <a:off x="4038649" y="2571850"/>
            <a:ext cx="8153351" cy="28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6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6BB0-C7F7-EE38-B5C7-1C34EC13294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361E3C-10F2-1130-7671-01BC8605D0C8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C3060-2E22-A6A2-405F-1EFF438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2B7838-7B8F-152D-DA36-E64099ECD305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775AA-7BF8-8096-745D-AD36D840DB71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18EE70-0E6D-67D8-5C82-69DB7BD8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FCC1AC-0EEE-FAB1-FA43-82B4CEAB92C2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FA3E111-9A40-9A93-4AD7-81CB8B6D7E0C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1333E-62A1-0FE4-0C87-943F678AD9E3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BD9E2-7FE8-E98D-F95A-F5FC098A13B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A3081E-026E-D9E7-D411-3DE9F23C646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1CEF8-6ABE-26C5-FA9F-BBA43AFCECBE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5E71D19-3526-6A5C-0194-BADC23813921}"/>
              </a:ext>
            </a:extLst>
          </p:cNvPr>
          <p:cNvSpPr/>
          <p:nvPr/>
        </p:nvSpPr>
        <p:spPr>
          <a:xfrm>
            <a:off x="6544531" y="2019372"/>
            <a:ext cx="2796573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DF5F0-A1CC-7D7C-C476-5762C5322CB3}"/>
              </a:ext>
            </a:extLst>
          </p:cNvPr>
          <p:cNvSpPr txBox="1"/>
          <p:nvPr/>
        </p:nvSpPr>
        <p:spPr>
          <a:xfrm>
            <a:off x="6973032" y="2102074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3463EE1-FFFE-B57E-4FB4-9228473638E5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E58EF-E971-D141-BAE9-0C5EDD1E2C75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4EDF9-D97D-3ABA-C127-769D8063A29B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10D84B-ADA1-DA60-64EB-3F541F0E5413}"/>
              </a:ext>
            </a:extLst>
          </p:cNvPr>
          <p:cNvGrpSpPr/>
          <p:nvPr/>
        </p:nvGrpSpPr>
        <p:grpSpPr>
          <a:xfrm>
            <a:off x="6544531" y="3374158"/>
            <a:ext cx="2796573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826978E-123E-BE92-DDE0-D4D9C9231CE7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64E91-FD40-E102-ED1A-4B00AA7A3162}"/>
                </a:ext>
              </a:extLst>
            </p:cNvPr>
            <p:cNvSpPr txBox="1"/>
            <p:nvPr/>
          </p:nvSpPr>
          <p:spPr>
            <a:xfrm>
              <a:off x="6718037" y="3270089"/>
              <a:ext cx="25846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48B0C42-1137-8D2E-09FB-15A6D55AF581}"/>
              </a:ext>
            </a:extLst>
          </p:cNvPr>
          <p:cNvSpPr/>
          <p:nvPr/>
        </p:nvSpPr>
        <p:spPr>
          <a:xfrm rot="5400000">
            <a:off x="7604305" y="2864670"/>
            <a:ext cx="58545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8D2E7-4631-F47B-806B-3CECF289E1A0}"/>
              </a:ext>
            </a:extLst>
          </p:cNvPr>
          <p:cNvSpPr txBox="1"/>
          <p:nvPr/>
        </p:nvSpPr>
        <p:spPr>
          <a:xfrm>
            <a:off x="7305772" y="2764354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EA972-52CC-26B7-8F78-C228024A4BF2}"/>
              </a:ext>
            </a:extLst>
          </p:cNvPr>
          <p:cNvSpPr txBox="1"/>
          <p:nvPr/>
        </p:nvSpPr>
        <p:spPr>
          <a:xfrm>
            <a:off x="7009410" y="3720757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Sarsa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Q</a:t>
            </a:r>
            <a:r>
              <a:rPr lang="zh-CN" altLang="en-US" sz="1600"/>
              <a:t> </a:t>
            </a:r>
            <a:r>
              <a:rPr lang="en-US" altLang="zh-CN" sz="1600"/>
              <a:t>learning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760444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33C9-D9FE-55E6-DFAA-6368AF5D3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E87D-29E3-6C82-EB9C-809B9A1C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E3859-2F48-3E23-9E50-187822D5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8C5AED-A8AB-42D4-0880-EE1C75A0425A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49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CB0D1-5CE5-8A90-D463-3FA8D0F0B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7BB99A-1B41-8F58-6E88-4A95F58609E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62162-E97B-97B4-468F-D15470B8D081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92FC2-F292-3594-1CD8-799A44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C8480C-E25D-3C5A-C7C1-F4CDD6BE8F71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CA3584-CF99-840F-9F3B-BED76D7482F6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0791A4-185C-FC6C-C44D-C020EA70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7E312-449F-672B-4E6C-36A394BB5E88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4AFCE3-4A29-2203-8060-B2886BC6E5D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F7D68-5460-F635-3ABF-81D144DFCA8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23F49B-459C-8B05-1D36-4A9BC66F30A8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51A2A2-FEE3-ED5F-8B28-A0F141A3BD1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338D9-7B34-52C1-EF77-8B900A9A57AC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B289CC4-AC9F-9E0B-FBA3-19DB5D4B4C77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B6622-4304-2701-B666-28E6CADA4B3F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Monte</a:t>
            </a:r>
            <a:r>
              <a:rPr lang="zh-CN" altLang="en-US" sz="1600"/>
              <a:t> </a:t>
            </a:r>
            <a:r>
              <a:rPr lang="en-US" altLang="zh-CN" sz="1600"/>
              <a:t>Carlo</a:t>
            </a:r>
            <a:r>
              <a:rPr lang="zh-CN" altLang="en-US" sz="1600"/>
              <a:t> </a:t>
            </a:r>
            <a:r>
              <a:rPr lang="en-US" altLang="zh-CN" sz="1600"/>
              <a:t>Method</a:t>
            </a:r>
            <a:endParaRPr sz="16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4302A9B-DC1A-A1EF-CA1F-657E6B91DBE2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FE667F-1B9B-5AD4-CE3E-2B4A54006A14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DDD88-A989-C871-94B5-5A700C7413B0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68707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548A-CA7A-D5DD-7C29-D9D90062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54DA83-4D46-6D64-C385-C69CC8C1D8B1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5F8F8-140D-3B92-8051-E6404C8B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99" y="1691258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A9191-39C7-E663-CE25-51F41B2A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19" y="1681733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4A9C3-8C7C-854E-CA48-1A6184B1F04C}"/>
              </a:ext>
            </a:extLst>
          </p:cNvPr>
          <p:cNvSpPr txBox="1"/>
          <p:nvPr/>
        </p:nvSpPr>
        <p:spPr>
          <a:xfrm>
            <a:off x="5625014" y="1192372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C2BDF-9BE5-77D6-27DF-1C36E8F0F41A}"/>
              </a:ext>
            </a:extLst>
          </p:cNvPr>
          <p:cNvSpPr txBox="1"/>
          <p:nvPr/>
        </p:nvSpPr>
        <p:spPr>
          <a:xfrm>
            <a:off x="8546839" y="1182847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239C0-FCAD-C326-5E54-116C5ADF7AD1}"/>
              </a:ext>
            </a:extLst>
          </p:cNvPr>
          <p:cNvSpPr txBox="1"/>
          <p:nvPr/>
        </p:nvSpPr>
        <p:spPr>
          <a:xfrm>
            <a:off x="719164" y="258871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8D6C35-9860-BA12-BDD4-2C3BD3EDCC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5415900" y="4175549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353CA5-C2DB-3D0C-31E2-DF473AD2D55E}"/>
              </a:ext>
            </a:extLst>
          </p:cNvPr>
          <p:cNvSpPr txBox="1"/>
          <p:nvPr/>
        </p:nvSpPr>
        <p:spPr>
          <a:xfrm>
            <a:off x="753853" y="4905858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Optimal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EA0505-8F5C-21CD-2E53-F8AB2C922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219" y="4201067"/>
            <a:ext cx="2181791" cy="235473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B3E8EC-A053-5053-4DA1-0C16C332CFB0}"/>
              </a:ext>
            </a:extLst>
          </p:cNvPr>
          <p:cNvSpPr/>
          <p:nvPr/>
        </p:nvSpPr>
        <p:spPr>
          <a:xfrm>
            <a:off x="8076520" y="5360915"/>
            <a:ext cx="1389888" cy="1194890"/>
          </a:xfrm>
          <a:prstGeom prst="roundRect">
            <a:avLst>
              <a:gd name="adj" fmla="val 671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252F7-DF03-2BAE-F0CD-FDCB08FD6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416" y="1700783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EFF98-00F2-AA2B-9A94-F4939EFA91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607416" y="4193070"/>
            <a:ext cx="2185213" cy="238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910017-1422-B0EB-248F-8A4CB7795D41}"/>
              </a:ext>
            </a:extLst>
          </p:cNvPr>
          <p:cNvSpPr txBox="1"/>
          <p:nvPr/>
        </p:nvSpPr>
        <p:spPr>
          <a:xfrm>
            <a:off x="8771464" y="6474792"/>
            <a:ext cx="282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Exploration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exploitation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1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8F9ED-F5D5-155E-9C27-EA9B7D44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4802-C3D8-595C-019D-F7FB14C8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7929-3551-2089-68DF-B6775873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F5B683-C4D7-7E54-14E6-9F3D3A08197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endParaRPr lang="en-US" altLang="zh-CN" sz="2400" b="1" dirty="0"/>
          </a:p>
          <a:p>
            <a:pPr marL="0" indent="0" algn="ctr">
              <a:buNone/>
            </a:pP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6B40DEC-955E-B245-CBCD-9889DB411355}"/>
              </a:ext>
            </a:extLst>
          </p:cNvPr>
          <p:cNvSpPr/>
          <p:nvPr/>
        </p:nvSpPr>
        <p:spPr>
          <a:xfrm>
            <a:off x="1595178" y="2224725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590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04A9C1-4CC4-CD85-906E-0C23A72A8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79" y="1499854"/>
            <a:ext cx="10515600" cy="18443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2B4266-2D59-5D56-2B7E-CF16049B4631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Exploration-exploitation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dilemma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3E49C-0918-49EA-A7CF-391B5A5C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79" y="3513842"/>
            <a:ext cx="3393365" cy="2320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D4626-0F6A-E9AE-6C9D-0FD805D3E9F8}"/>
              </a:ext>
            </a:extLst>
          </p:cNvPr>
          <p:cNvSpPr txBox="1"/>
          <p:nvPr/>
        </p:nvSpPr>
        <p:spPr>
          <a:xfrm>
            <a:off x="4178508" y="4258507"/>
            <a:ext cx="784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optimality</a:t>
            </a:r>
            <a:r>
              <a:rPr lang="zh-CN" altLang="en-US" sz="2400" dirty="0"/>
              <a:t> </a:t>
            </a:r>
            <a:r>
              <a:rPr lang="en-US" altLang="zh-CN" sz="2400" dirty="0"/>
              <a:t>should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correct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understanding</a:t>
            </a:r>
            <a:r>
              <a:rPr lang="zh-CN" altLang="en-US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(value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evaluation)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surrounding</a:t>
            </a:r>
            <a:r>
              <a:rPr lang="zh-CN" altLang="en-US" sz="2400" dirty="0"/>
              <a:t> </a:t>
            </a:r>
            <a:r>
              <a:rPr lang="en-US" altLang="zh-CN" sz="2400" dirty="0"/>
              <a:t>environment.</a:t>
            </a:r>
            <a:r>
              <a:rPr lang="zh-CN" altLang="en-US" sz="2400" dirty="0"/>
              <a:t> 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08307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1202FF-6A52-2803-1850-F4346CBB86B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exploration..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Screen Recording 2025-01-07 at 14.29.23">
            <a:hlinkClick r:id="" action="ppaction://media"/>
            <a:extLst>
              <a:ext uri="{FF2B5EF4-FFF2-40B4-BE49-F238E27FC236}">
                <a16:creationId xmlns:a16="http://schemas.microsoft.com/office/drawing/2014/main" id="{843083C5-F821-6A4F-1C20-1DF762835D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10152"/>
            <a:ext cx="10515600" cy="3603625"/>
          </a:xfrm>
        </p:spPr>
      </p:pic>
    </p:spTree>
    <p:extLst>
      <p:ext uri="{BB962C8B-B14F-4D97-AF65-F5344CB8AC3E}">
        <p14:creationId xmlns:p14="http://schemas.microsoft.com/office/powerpoint/2010/main" val="35273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8338</TotalTime>
  <Words>435</Words>
  <Application>Microsoft Macintosh PowerPoint</Application>
  <PresentationFormat>Widescreen</PresentationFormat>
  <Paragraphs>170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Microsoft YaHei UI</vt:lpstr>
      <vt:lpstr>Arial</vt:lpstr>
      <vt:lpstr>Calibri</vt:lpstr>
      <vt:lpstr>Calibri Light</vt:lpstr>
      <vt:lpstr>Cambria Math</vt:lpstr>
      <vt:lpstr>Office Theme</vt:lpstr>
      <vt:lpstr>03 Temporal Difference Method</vt:lpstr>
      <vt:lpstr>This tutorial is mainly contributed by…</vt:lpstr>
      <vt:lpstr>Goal: reward hypothesis</vt:lpstr>
      <vt:lpstr>PowerPoint Presentation</vt:lpstr>
      <vt:lpstr>Overview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372</cp:revision>
  <dcterms:created xsi:type="dcterms:W3CDTF">2023-05-03T03:32:06Z</dcterms:created>
  <dcterms:modified xsi:type="dcterms:W3CDTF">2025-01-12T05:53:24Z</dcterms:modified>
</cp:coreProperties>
</file>